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9"/>
  </p:notesMasterIdLst>
  <p:sldIdLst>
    <p:sldId id="859" r:id="rId2"/>
    <p:sldId id="1140" r:id="rId3"/>
    <p:sldId id="1142" r:id="rId4"/>
    <p:sldId id="1149" r:id="rId5"/>
    <p:sldId id="1143" r:id="rId6"/>
    <p:sldId id="1152" r:id="rId7"/>
    <p:sldId id="1144" r:id="rId8"/>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9B97A"/>
    <a:srgbClr val="1EB26A"/>
    <a:srgbClr val="E3F2E7"/>
    <a:srgbClr val="FF0000"/>
    <a:srgbClr val="8DC369"/>
    <a:srgbClr val="009900"/>
    <a:srgbClr val="62812B"/>
    <a:srgbClr val="A0C83C"/>
    <a:srgbClr val="006C45"/>
    <a:srgbClr val="009B6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p:cViewPr varScale="1">
        <p:scale>
          <a:sx n="111" d="100"/>
          <a:sy n="111" d="100"/>
        </p:scale>
        <p:origin x="510" y="120"/>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2025/9/17</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extLst>
      <p:ext uri="{BB962C8B-B14F-4D97-AF65-F5344CB8AC3E}">
        <p14:creationId xmlns:p14="http://schemas.microsoft.com/office/powerpoint/2010/main" val="26346886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 初中英语阅读组合训练 八年级 浙江专版</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2025/9/17</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27107"/>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第二部分 能力进阶篇</a:t>
            </a:r>
            <a:endParaRPr lang="en-US" altLang="zh-CN"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23251"/>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进阶</a:t>
            </a:r>
            <a:r>
              <a:rPr lang="zh-CN" altLang="en-US" sz="4800" b="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训练</a:t>
            </a:r>
            <a:r>
              <a:rPr lang="en-US" altLang="zh-CN" sz="4800" b="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3</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3070701"/>
            <a:ext cx="11485848" cy="1130246"/>
          </a:xfrm>
        </p:spPr>
        <p:txBody>
          <a:bodyPr/>
          <a:lstStyle/>
          <a:p>
            <a:pPr hangingPunct="0">
              <a:spcAft>
                <a:spcPts val="0"/>
              </a:spcAft>
            </a:pPr>
            <a:r>
              <a:rPr lang="en-US" altLang="zh-CN" b="1" dirty="0" smtClean="0">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latin typeface="Times New Roman" panose="02020603050405020304" pitchFamily="18" charset="0"/>
                <a:ea typeface="楷体" panose="02010609060101010101" pitchFamily="49" charset="-122"/>
                <a:cs typeface="Times New Roman" panose="02020603050405020304" pitchFamily="18" charset="0"/>
              </a:rPr>
              <a:t>这</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篇文章介绍了未来学校将通过开放多样的学习环境来促进学生的全面发展和交流</a:t>
            </a:r>
            <a:r>
              <a:rPr lang="zh-CN" altLang="zh-CN" b="1" dirty="0" smtClean="0">
                <a:latin typeface="Times New Roman" panose="02020603050405020304" pitchFamily="18" charset="0"/>
                <a:ea typeface="楷体" panose="02010609060101010101" pitchFamily="49" charset="-122"/>
                <a:cs typeface="Times New Roman" panose="02020603050405020304" pitchFamily="18" charset="0"/>
              </a:rPr>
              <a:t>。</a:t>
            </a:r>
            <a:endParaRPr lang="zh-CN" altLang="zh-CN" sz="900" dirty="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1387066" y="1772816"/>
            <a:ext cx="9433423" cy="1224136"/>
          </a:xfrm>
          <a:prstGeom prst="rect">
            <a:avLst/>
          </a:prstGeom>
        </p:spPr>
      </p:pic>
      <p:pic>
        <p:nvPicPr>
          <p:cNvPr id="4" name="语篇导航-DA.eps" descr="id:2147488447;FounderCES"/>
          <p:cNvPicPr/>
          <p:nvPr/>
        </p:nvPicPr>
        <p:blipFill>
          <a:blip r:embed="rId3"/>
          <a:stretch>
            <a:fillRect/>
          </a:stretch>
        </p:blipFill>
        <p:spPr>
          <a:xfrm>
            <a:off x="579433" y="3199141"/>
            <a:ext cx="1615265" cy="394712"/>
          </a:xfrm>
          <a:prstGeom prst="rect">
            <a:avLst/>
          </a:prstGeom>
        </p:spPr>
      </p:pic>
    </p:spTree>
    <p:extLst>
      <p:ext uri="{BB962C8B-B14F-4D97-AF65-F5344CB8AC3E}">
        <p14:creationId xmlns:p14="http://schemas.microsoft.com/office/powerpoint/2010/main" val="216112513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24744"/>
            <a:ext cx="11485848" cy="2862322"/>
          </a:xfrm>
        </p:spPr>
        <p:txBody>
          <a:bodyPr/>
          <a:lstStyle/>
          <a:p>
            <a:pPr indent="609600" hangingPunct="0">
              <a:spcAft>
                <a:spcPts val="0"/>
              </a:spcAft>
              <a:tabLst>
                <a:tab pos="4500880" algn="l"/>
                <a:tab pos="6210935" algn="l"/>
              </a:tabLst>
            </a:pPr>
            <a:r>
              <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阅读下面短文</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根据括号内所给汉语注释写出单词的正确形式（</a:t>
            </a:r>
            <a:r>
              <a:rPr lang="zh-CN" altLang="zh-CN" sz="20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每空一词</a:t>
            </a:r>
            <a:r>
              <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p>
          <a:p>
            <a:pPr indent="609600" hangingPunct="0">
              <a:spcAft>
                <a:spcPts val="0"/>
              </a:spcAft>
              <a:tabLst>
                <a:tab pos="4500880" algn="l"/>
                <a:tab pos="6210935" algn="l"/>
              </a:tabLst>
            </a:pP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will schools in the future be like</a:t>
            </a:r>
            <a:r>
              <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They must be wonderful</a:t>
            </a:r>
            <a:r>
              <a:rPr lang="en-US" altLang="zh-CN" sz="20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algn="dist" hangingPunct="0">
              <a:spcAft>
                <a:spcPts val="0"/>
              </a:spcAft>
              <a:tabLst>
                <a:tab pos="4500880" algn="l"/>
                <a:tab pos="6210935" algn="l"/>
              </a:tabLst>
            </a:pPr>
            <a:r>
              <a:rPr lang="en-US" altLang="zh-CN" sz="2000"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               </a:t>
            </a:r>
            <a:r>
              <a:rPr lang="zh-CN" altLang="zh-CN" sz="2000"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设想</a:t>
            </a:r>
            <a:r>
              <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this</a:t>
            </a:r>
            <a:r>
              <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When you enter a school, you find there are many gardens and </a:t>
            </a:r>
            <a:r>
              <a:rPr lang="en-US" altLang="zh-CN" sz="2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open</a:t>
            </a:r>
          </a:p>
          <a:p>
            <a:pPr hangingPunct="0">
              <a:spcAft>
                <a:spcPts val="0"/>
              </a:spcAft>
              <a:tabLst>
                <a:tab pos="4500880" algn="l"/>
                <a:tab pos="6210935" algn="l"/>
              </a:tabLst>
            </a:pPr>
            <a:r>
              <a:rPr lang="en-US" altLang="zh-CN" sz="2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地区</a:t>
            </a:r>
            <a:r>
              <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inside</a:t>
            </a:r>
            <a:r>
              <a:rPr lang="en-US" altLang="zh-CN" sz="2000"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Most</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surprisingly, there are farms that are full of all kinds of plants on top of its </a:t>
            </a:r>
            <a:r>
              <a:rPr lang="en-US" altLang="zh-CN" sz="2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buildings</a:t>
            </a:r>
            <a:r>
              <a:rPr lang="en-US" altLang="zh-CN" sz="2000"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You’ll</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feel </a:t>
            </a:r>
            <a:r>
              <a:rPr lang="en-US" altLang="zh-CN" sz="2000"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3      </a:t>
            </a:r>
            <a:r>
              <a:rPr lang="zh-CN"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激动的</a:t>
            </a:r>
            <a:r>
              <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about this, right</a:t>
            </a:r>
            <a:r>
              <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This </a:t>
            </a:r>
            <a:r>
              <a:rPr lang="en-US"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 </a:t>
            </a:r>
            <a:r>
              <a:rPr lang="en-US" altLang="zh-CN" sz="2000"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4      </a:t>
            </a:r>
            <a:r>
              <a:rPr lang="zh-CN"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既不</a:t>
            </a:r>
            <a:r>
              <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 art museum nor a scene in a </a:t>
            </a:r>
            <a:r>
              <a:rPr lang="en-US" altLang="zh-CN" sz="2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film</a:t>
            </a:r>
            <a:r>
              <a:rPr lang="en-US" altLang="zh-CN" sz="2000"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is the </a:t>
            </a:r>
            <a:r>
              <a:rPr lang="en-US" altLang="zh-CN" sz="2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Fangshan</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school of Beijing No</a:t>
            </a:r>
            <a:r>
              <a:rPr lang="en-US" altLang="zh-CN" sz="20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 High School</a:t>
            </a:r>
            <a:r>
              <a:rPr lang="en-US" altLang="zh-CN" sz="20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2"/>
          <p:cNvSpPr txBox="1">
            <a:spLocks/>
          </p:cNvSpPr>
          <p:nvPr/>
        </p:nvSpPr>
        <p:spPr bwMode="auto">
          <a:xfrm>
            <a:off x="360854" y="3933056"/>
            <a:ext cx="11485848" cy="1477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000" b="1"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考查祈使句。句意：设想一下：当你走进一所学校时</a:t>
            </a:r>
            <a:r>
              <a:rPr lang="en-US"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你会发现里面有很多花园和开放的区域。这里是祈使句</a:t>
            </a:r>
            <a:r>
              <a:rPr lang="en-US"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动词原形开头。</a:t>
            </a:r>
            <a:r>
              <a:rPr lang="en-US"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“Imagine this</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引导读者去想象一个场景</a:t>
            </a:r>
            <a:r>
              <a:rPr lang="en-US"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是常用的引导句型。故填</a:t>
            </a:r>
            <a:r>
              <a:rPr lang="en-US"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Imagine</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3"/>
          <p:cNvSpPr txBox="1">
            <a:spLocks/>
          </p:cNvSpPr>
          <p:nvPr/>
        </p:nvSpPr>
        <p:spPr bwMode="auto">
          <a:xfrm>
            <a:off x="360854" y="5301208"/>
            <a:ext cx="11485848" cy="4955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000" b="1"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考查名词。句意同上。前面有</a:t>
            </a:r>
            <a:r>
              <a:rPr lang="en-US"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“many”,</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修饰可数名词</a:t>
            </a:r>
            <a:r>
              <a:rPr lang="en-US"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必须用复数形式。故填</a:t>
            </a:r>
            <a:r>
              <a:rPr lang="en-US"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areas</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矩形 5"/>
          <p:cNvSpPr/>
          <p:nvPr/>
        </p:nvSpPr>
        <p:spPr>
          <a:xfrm>
            <a:off x="1486694" y="2076164"/>
            <a:ext cx="1080745" cy="400110"/>
          </a:xfrm>
          <a:prstGeom prst="rect">
            <a:avLst/>
          </a:prstGeom>
        </p:spPr>
        <p:txBody>
          <a:bodyPr wrap="none">
            <a:spAutoFit/>
          </a:bodyPr>
          <a:lstStyle/>
          <a:p>
            <a:r>
              <a:rPr lang="en-US" altLang="zh-CN" sz="2000" dirty="0"/>
              <a:t>Imagine</a:t>
            </a:r>
            <a:endParaRPr lang="zh-CN" altLang="en-US" sz="2000" dirty="0"/>
          </a:p>
        </p:txBody>
      </p:sp>
      <p:sp>
        <p:nvSpPr>
          <p:cNvPr id="8" name="矩形 7"/>
          <p:cNvSpPr/>
          <p:nvPr/>
        </p:nvSpPr>
        <p:spPr>
          <a:xfrm>
            <a:off x="622598" y="2576692"/>
            <a:ext cx="763542" cy="400110"/>
          </a:xfrm>
          <a:prstGeom prst="rect">
            <a:avLst/>
          </a:prstGeom>
        </p:spPr>
        <p:txBody>
          <a:bodyPr wrap="none">
            <a:spAutoFit/>
          </a:bodyPr>
          <a:lstStyle/>
          <a:p>
            <a:r>
              <a:rPr lang="en-US" altLang="zh-CN" sz="2000" dirty="0"/>
              <a:t>areas</a:t>
            </a:r>
            <a:endParaRPr lang="zh-CN" altLang="en-US" sz="2000" dirty="0"/>
          </a:p>
        </p:txBody>
      </p:sp>
    </p:spTree>
    <p:extLst>
      <p:ext uri="{BB962C8B-B14F-4D97-AF65-F5344CB8AC3E}">
        <p14:creationId xmlns:p14="http://schemas.microsoft.com/office/powerpoint/2010/main" val="1287388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6" grpId="0"/>
      <p:bldP spid="8"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68760"/>
            <a:ext cx="11485848" cy="2862322"/>
          </a:xfrm>
        </p:spPr>
        <p:txBody>
          <a:bodyPr/>
          <a:lstStyle/>
          <a:p>
            <a:pPr indent="609600" hangingPunct="0">
              <a:spcAft>
                <a:spcPts val="0"/>
              </a:spcAft>
              <a:tabLst>
                <a:tab pos="4500880" algn="l"/>
                <a:tab pos="6210935" algn="l"/>
              </a:tabLst>
            </a:pPr>
            <a:r>
              <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阅读下面短文</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根据括号内所给汉语注释写出单词的正确形式（</a:t>
            </a:r>
            <a:r>
              <a:rPr lang="zh-CN" altLang="zh-CN" sz="20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每空一词</a:t>
            </a:r>
            <a:r>
              <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p>
          <a:p>
            <a:pPr indent="609600" hangingPunct="0">
              <a:spcAft>
                <a:spcPts val="0"/>
              </a:spcAft>
              <a:tabLst>
                <a:tab pos="4500880" algn="l"/>
                <a:tab pos="6210935" algn="l"/>
              </a:tabLst>
            </a:pP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will schools in the future be like</a:t>
            </a:r>
            <a:r>
              <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They must be wonderful</a:t>
            </a:r>
            <a:r>
              <a:rPr lang="en-US" altLang="zh-CN" sz="20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4500880" algn="l"/>
                <a:tab pos="6210935" algn="l"/>
              </a:tabLst>
            </a:pPr>
            <a:r>
              <a:rPr lang="en-US" altLang="zh-CN" sz="2000"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     </a:t>
            </a:r>
            <a:r>
              <a:rPr lang="zh-CN" altLang="zh-CN" sz="2000"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设想</a:t>
            </a:r>
            <a:r>
              <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this</a:t>
            </a:r>
            <a:r>
              <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When you enter a school, you find there are many gardens and open </a:t>
            </a:r>
            <a:r>
              <a:rPr lang="en-US" altLang="zh-CN" sz="2000"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地区</a:t>
            </a:r>
            <a:r>
              <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inside</a:t>
            </a:r>
            <a:r>
              <a:rPr lang="en-US" altLang="zh-CN" sz="2000"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Most</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surprisingly, there are farms that are full of all kinds of plants on top of its </a:t>
            </a:r>
            <a:r>
              <a:rPr lang="en-US" altLang="zh-CN" sz="2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buildings</a:t>
            </a:r>
            <a:r>
              <a:rPr lang="en-US" altLang="zh-CN" sz="2000"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You’ll</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feel </a:t>
            </a:r>
            <a:r>
              <a:rPr lang="en-US" altLang="zh-CN" sz="2000"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3             </a:t>
            </a:r>
            <a:r>
              <a:rPr lang="zh-CN"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激动的</a:t>
            </a:r>
            <a:r>
              <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about this, right</a:t>
            </a:r>
            <a:r>
              <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This </a:t>
            </a:r>
            <a:r>
              <a:rPr lang="en-US"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 </a:t>
            </a:r>
            <a:r>
              <a:rPr lang="en-US" altLang="zh-CN" sz="2000"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4           </a:t>
            </a:r>
            <a:r>
              <a:rPr lang="zh-CN"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既不</a:t>
            </a:r>
            <a:r>
              <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 art museum nor a scene in a </a:t>
            </a:r>
            <a:r>
              <a:rPr lang="en-US" altLang="zh-CN" sz="2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film</a:t>
            </a:r>
            <a:r>
              <a:rPr lang="en-US" altLang="zh-CN" sz="2000"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is the </a:t>
            </a:r>
            <a:r>
              <a:rPr lang="en-US" altLang="zh-CN" sz="2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Fangshan</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school of Beijing No</a:t>
            </a:r>
            <a:r>
              <a:rPr lang="en-US" altLang="zh-CN" sz="20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 High School</a:t>
            </a:r>
            <a:r>
              <a:rPr lang="en-US" altLang="zh-CN" sz="20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4"/>
          <p:cNvSpPr txBox="1">
            <a:spLocks/>
          </p:cNvSpPr>
          <p:nvPr/>
        </p:nvSpPr>
        <p:spPr bwMode="auto">
          <a:xfrm>
            <a:off x="360854" y="4005064"/>
            <a:ext cx="11485848" cy="9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sz="2000" b="1"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考查形容词作表语。句意：你会对此感到激动的</a:t>
            </a:r>
            <a:r>
              <a:rPr lang="en-US"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对吧？这里是</a:t>
            </a:r>
            <a:r>
              <a:rPr lang="en-US"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“feel</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＋形容词</a:t>
            </a:r>
            <a:r>
              <a:rPr lang="en-US"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结构</a:t>
            </a:r>
            <a:r>
              <a:rPr lang="en-US"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表示人的感受</a:t>
            </a:r>
            <a:r>
              <a:rPr lang="en-US"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用形容词</a:t>
            </a:r>
            <a:r>
              <a:rPr lang="en-US"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“excited”</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。故填</a:t>
            </a:r>
            <a:r>
              <a:rPr lang="en-US"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excited</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5"/>
          <p:cNvSpPr txBox="1">
            <a:spLocks/>
          </p:cNvSpPr>
          <p:nvPr/>
        </p:nvSpPr>
        <p:spPr bwMode="auto">
          <a:xfrm>
            <a:off x="360854" y="4882755"/>
            <a:ext cx="11485848"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sz="2000"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考查固定搭配。句意：这既不是美术馆</a:t>
            </a:r>
            <a:r>
              <a:rPr lang="en-US"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也不是电影中的场景。固定搭配</a:t>
            </a:r>
            <a:r>
              <a:rPr lang="en-US"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“neither...nor...”,</a:t>
            </a:r>
            <a:r>
              <a:rPr lang="zh-CN"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用来表达两者都不。故填</a:t>
            </a:r>
            <a:r>
              <a:rPr lang="en-US"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neither</a:t>
            </a:r>
            <a:r>
              <a:rPr lang="zh-CN"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矩形 5"/>
          <p:cNvSpPr/>
          <p:nvPr/>
        </p:nvSpPr>
        <p:spPr>
          <a:xfrm>
            <a:off x="1054646" y="3165087"/>
            <a:ext cx="952505" cy="400110"/>
          </a:xfrm>
          <a:prstGeom prst="rect">
            <a:avLst/>
          </a:prstGeom>
        </p:spPr>
        <p:txBody>
          <a:bodyPr wrap="none">
            <a:spAutoFit/>
          </a:bodyPr>
          <a:lstStyle/>
          <a:p>
            <a:r>
              <a:rPr lang="en-US" altLang="zh-CN" sz="2000" dirty="0" smtClean="0"/>
              <a:t>excited</a:t>
            </a:r>
            <a:endParaRPr lang="zh-CN" altLang="en-US" sz="2000" dirty="0"/>
          </a:p>
        </p:txBody>
      </p:sp>
      <p:sp>
        <p:nvSpPr>
          <p:cNvPr id="8" name="矩形 7"/>
          <p:cNvSpPr/>
          <p:nvPr/>
        </p:nvSpPr>
        <p:spPr>
          <a:xfrm>
            <a:off x="6443461" y="3165087"/>
            <a:ext cx="966931" cy="400110"/>
          </a:xfrm>
          <a:prstGeom prst="rect">
            <a:avLst/>
          </a:prstGeom>
        </p:spPr>
        <p:txBody>
          <a:bodyPr wrap="none">
            <a:spAutoFit/>
          </a:bodyPr>
          <a:lstStyle/>
          <a:p>
            <a:r>
              <a:rPr lang="en-US" altLang="zh-CN" sz="2000" dirty="0"/>
              <a:t>neither</a:t>
            </a:r>
            <a:endParaRPr lang="zh-CN" altLang="en-US" sz="2000" dirty="0"/>
          </a:p>
        </p:txBody>
      </p:sp>
    </p:spTree>
    <p:extLst>
      <p:ext uri="{BB962C8B-B14F-4D97-AF65-F5344CB8AC3E}">
        <p14:creationId xmlns:p14="http://schemas.microsoft.com/office/powerpoint/2010/main" val="33034235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6" grpId="0"/>
      <p:bldP spid="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556792"/>
            <a:ext cx="11485848" cy="1754326"/>
          </a:xfrm>
        </p:spPr>
        <p:txBody>
          <a:bodyPr/>
          <a:lstStyle/>
          <a:p>
            <a:pPr indent="609600" hangingPunct="0">
              <a:spcAft>
                <a:spcPts val="0"/>
              </a:spcAft>
              <a:tabLst>
                <a:tab pos="4500880" algn="l"/>
                <a:tab pos="6210935"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Usually, schools have closed </a:t>
            </a: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classrooms</a:t>
            </a:r>
            <a:r>
              <a:rPr lang="en-US" altLang="zh-CN" dirty="0" err="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as time goes by, </a:t>
            </a:r>
            <a:r>
              <a:rPr lang="en-US"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5</a:t>
            </a:r>
            <a:r>
              <a:rPr lang="zh-CN"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也许</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traditional schools can no longer meet students’ </a:t>
            </a: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needs</a:t>
            </a:r>
            <a:r>
              <a:rPr lang="en-US" altLang="zh-CN" dirty="0" err="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There</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are quite a few changes in </a:t>
            </a:r>
            <a:endParaRPr lang="en-US"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500880" algn="l"/>
                <a:tab pos="6210935" algn="l"/>
              </a:tabLst>
            </a:pPr>
            <a:r>
              <a:rPr lang="en-US"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6</a:t>
            </a:r>
            <a:r>
              <a:rPr lang="zh-CN"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数个</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schools</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6"/>
          <p:cNvSpPr txBox="1">
            <a:spLocks/>
          </p:cNvSpPr>
          <p:nvPr/>
        </p:nvSpPr>
        <p:spPr bwMode="auto">
          <a:xfrm>
            <a:off x="360854" y="3283243"/>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b="1"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考查副词。句意：随着时间的推移</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也许传统的学校不再能满足学生的需要。</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“perhaps/maybe”</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表示推测和可能性。故填</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perhaps/maybe</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9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内容占位符 7"/>
          <p:cNvSpPr txBox="1">
            <a:spLocks/>
          </p:cNvSpPr>
          <p:nvPr/>
        </p:nvSpPr>
        <p:spPr bwMode="auto">
          <a:xfrm>
            <a:off x="360854" y="4385245"/>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b="1"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考查限定词。句意：有数个学校已经发生了不少变化。</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“several”</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表示</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几个、数个</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比</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“some”</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更具体</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用来说明数量不确定但不多。故填</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several</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矩形 6"/>
          <p:cNvSpPr/>
          <p:nvPr/>
        </p:nvSpPr>
        <p:spPr>
          <a:xfrm>
            <a:off x="8885412" y="1593004"/>
            <a:ext cx="2202847" cy="461665"/>
          </a:xfrm>
          <a:prstGeom prst="rect">
            <a:avLst/>
          </a:prstGeom>
        </p:spPr>
        <p:txBody>
          <a:bodyPr wrap="none">
            <a:spAutoFit/>
          </a:bodyPr>
          <a:lstStyle/>
          <a:p>
            <a:r>
              <a:rPr lang="en-US" altLang="zh-CN" sz="2400" dirty="0"/>
              <a:t>perhaps/maybe</a:t>
            </a:r>
            <a:endParaRPr lang="zh-CN" altLang="en-US" dirty="0"/>
          </a:p>
        </p:txBody>
      </p:sp>
      <p:sp>
        <p:nvSpPr>
          <p:cNvPr id="9" name="矩形 8"/>
          <p:cNvSpPr/>
          <p:nvPr/>
        </p:nvSpPr>
        <p:spPr>
          <a:xfrm>
            <a:off x="478582" y="2740945"/>
            <a:ext cx="1183337" cy="461665"/>
          </a:xfrm>
          <a:prstGeom prst="rect">
            <a:avLst/>
          </a:prstGeom>
        </p:spPr>
        <p:txBody>
          <a:bodyPr wrap="none">
            <a:spAutoFit/>
          </a:bodyPr>
          <a:lstStyle/>
          <a:p>
            <a:r>
              <a:rPr lang="en-US" altLang="zh-CN" sz="2400" dirty="0"/>
              <a:t> several</a:t>
            </a:r>
            <a:endParaRPr lang="zh-CN" altLang="en-US" dirty="0"/>
          </a:p>
        </p:txBody>
      </p:sp>
    </p:spTree>
    <p:extLst>
      <p:ext uri="{BB962C8B-B14F-4D97-AF65-F5344CB8AC3E}">
        <p14:creationId xmlns:p14="http://schemas.microsoft.com/office/powerpoint/2010/main" val="19863139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7" grpId="0"/>
      <p:bldP spid="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558533"/>
            <a:ext cx="11485848" cy="2308324"/>
          </a:xfrm>
        </p:spPr>
        <p:txBody>
          <a:bodyPr/>
          <a:lstStyle/>
          <a:p>
            <a:pPr indent="609600" hangingPunct="0">
              <a:spcAft>
                <a:spcPts val="0"/>
              </a:spcAft>
              <a:tabLst>
                <a:tab pos="4500880" algn="l"/>
                <a:tab pos="6210935"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Take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Beijing No</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 High School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Fangshan</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School for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example</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school believes that learning doesn’t just happen in the classroom, but all over the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school</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school </a:t>
            </a:r>
            <a:endParaRPr lang="en-US"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500880" algn="l"/>
                <a:tab pos="6210935" algn="l"/>
              </a:tabLst>
            </a:pPr>
            <a:r>
              <a:rPr lang="en-US"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7</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允许</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students to go outside, playing and </a:t>
            </a:r>
            <a:r>
              <a:rPr lang="en-US"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8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交流</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 one another</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8"/>
          <p:cNvSpPr txBox="1">
            <a:spLocks/>
          </p:cNvSpPr>
          <p:nvPr/>
        </p:nvSpPr>
        <p:spPr bwMode="auto">
          <a:xfrm>
            <a:off x="390684" y="3789040"/>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7.[</a:t>
            </a:r>
            <a:r>
              <a:rPr lang="zh-CN" altLang="zh-CN" b="1"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考查动词时态和主谓一致。句意：学校允许学生外出</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玩耍并相互交流。主语是单数</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“the school”,</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用一般现在时的三单形式</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“allows”</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。故填</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allows</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10"/>
          <p:cNvSpPr txBox="1">
            <a:spLocks/>
          </p:cNvSpPr>
          <p:nvPr/>
        </p:nvSpPr>
        <p:spPr bwMode="auto">
          <a:xfrm>
            <a:off x="390684" y="4891042"/>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8.[</a:t>
            </a:r>
            <a:r>
              <a:rPr lang="zh-CN" altLang="zh-CN" b="1"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考查并列结构。句意同上。</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and</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前后连接形式一致的词</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,playing</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是动名词</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所以这里也填动名词形式。故填</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communicating/talking</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矩形 5"/>
          <p:cNvSpPr/>
          <p:nvPr/>
        </p:nvSpPr>
        <p:spPr>
          <a:xfrm>
            <a:off x="622598" y="2751311"/>
            <a:ext cx="1005403" cy="461665"/>
          </a:xfrm>
          <a:prstGeom prst="rect">
            <a:avLst/>
          </a:prstGeom>
        </p:spPr>
        <p:txBody>
          <a:bodyPr wrap="none">
            <a:spAutoFit/>
          </a:bodyPr>
          <a:lstStyle/>
          <a:p>
            <a:r>
              <a:rPr lang="en-US" altLang="zh-CN" sz="2400" dirty="0"/>
              <a:t>allows</a:t>
            </a:r>
            <a:endParaRPr lang="zh-CN" altLang="en-US" dirty="0"/>
          </a:p>
        </p:txBody>
      </p:sp>
      <p:sp>
        <p:nvSpPr>
          <p:cNvPr id="9" name="矩形 8"/>
          <p:cNvSpPr/>
          <p:nvPr/>
        </p:nvSpPr>
        <p:spPr>
          <a:xfrm>
            <a:off x="7620569" y="2715099"/>
            <a:ext cx="3227165" cy="461665"/>
          </a:xfrm>
          <a:prstGeom prst="rect">
            <a:avLst/>
          </a:prstGeom>
        </p:spPr>
        <p:txBody>
          <a:bodyPr wrap="none">
            <a:spAutoFit/>
          </a:bodyPr>
          <a:lstStyle/>
          <a:p>
            <a:r>
              <a:rPr lang="en-US" altLang="zh-CN" sz="2400" dirty="0"/>
              <a:t>communicating/talking</a:t>
            </a:r>
            <a:endParaRPr lang="zh-CN" altLang="en-US" dirty="0"/>
          </a:p>
        </p:txBody>
      </p:sp>
    </p:spTree>
    <p:extLst>
      <p:ext uri="{BB962C8B-B14F-4D97-AF65-F5344CB8AC3E}">
        <p14:creationId xmlns:p14="http://schemas.microsoft.com/office/powerpoint/2010/main" val="17122449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6" grpId="0"/>
      <p:bldP spid="9"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846565"/>
            <a:ext cx="11485848" cy="1754326"/>
          </a:xfrm>
        </p:spPr>
        <p:txBody>
          <a:bodyPr/>
          <a:lstStyle/>
          <a:p>
            <a:pPr indent="609600" hangingPunct="0">
              <a:spcAft>
                <a:spcPts val="0"/>
              </a:spcAft>
              <a:tabLst>
                <a:tab pos="4500880" algn="l"/>
                <a:tab pos="621093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order to make the </a:t>
            </a:r>
            <a:r>
              <a:rPr lang="en-US"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9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发展</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 students better, future schools will also </a:t>
            </a:r>
            <a:r>
              <a:rPr lang="en-US"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10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提供</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more ways of talking for teachers and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students</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Anyway</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all these schools will help students to be more creative</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1"/>
          <p:cNvSpPr txBox="1">
            <a:spLocks/>
          </p:cNvSpPr>
          <p:nvPr/>
        </p:nvSpPr>
        <p:spPr bwMode="auto">
          <a:xfrm>
            <a:off x="360854" y="3594898"/>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9.[</a:t>
            </a:r>
            <a:r>
              <a:rPr lang="zh-CN" altLang="zh-CN" b="1"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考查名词。句意：为了让学生的发展更好</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未来的学校还将提供更多的交流方式给师生们。这里需要抽象名词</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“development”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来表示学生成长。故填</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development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12"/>
          <p:cNvSpPr txBox="1">
            <a:spLocks/>
          </p:cNvSpPr>
          <p:nvPr/>
        </p:nvSpPr>
        <p:spPr bwMode="auto">
          <a:xfrm>
            <a:off x="360854" y="4697084"/>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b="1"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考查动词。句意同上。根据后面的介词</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“for”</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是</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“provide </a:t>
            </a:r>
            <a:r>
              <a:rPr lang="en-US" altLang="zh-CN" b="1" dirty="0" err="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sth</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for </a:t>
            </a:r>
            <a:r>
              <a:rPr lang="en-US" altLang="zh-CN" b="1" dirty="0" err="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sb</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的固定搭配。</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“will”</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是情态动词</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后面必须用动词原形</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“provide”</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。故填</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provide</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zh-CN" altLang="zh-CN" b="1"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语法填空</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矩形 5"/>
          <p:cNvSpPr/>
          <p:nvPr/>
        </p:nvSpPr>
        <p:spPr>
          <a:xfrm>
            <a:off x="4006974" y="1872720"/>
            <a:ext cx="1859805" cy="461665"/>
          </a:xfrm>
          <a:prstGeom prst="rect">
            <a:avLst/>
          </a:prstGeom>
        </p:spPr>
        <p:txBody>
          <a:bodyPr wrap="none">
            <a:spAutoFit/>
          </a:bodyPr>
          <a:lstStyle/>
          <a:p>
            <a:r>
              <a:rPr lang="en-US" altLang="zh-CN" sz="2400" dirty="0"/>
              <a:t>development</a:t>
            </a:r>
            <a:endParaRPr lang="zh-CN" altLang="en-US" dirty="0"/>
          </a:p>
        </p:txBody>
      </p:sp>
      <p:sp>
        <p:nvSpPr>
          <p:cNvPr id="8" name="矩形 7"/>
          <p:cNvSpPr/>
          <p:nvPr/>
        </p:nvSpPr>
        <p:spPr>
          <a:xfrm>
            <a:off x="1558702" y="2453687"/>
            <a:ext cx="1187376" cy="461665"/>
          </a:xfrm>
          <a:prstGeom prst="rect">
            <a:avLst/>
          </a:prstGeom>
        </p:spPr>
        <p:txBody>
          <a:bodyPr wrap="none">
            <a:spAutoFit/>
          </a:bodyPr>
          <a:lstStyle/>
          <a:p>
            <a:r>
              <a:rPr lang="en-US" altLang="zh-CN" sz="2400" dirty="0"/>
              <a:t>provide</a:t>
            </a:r>
            <a:endParaRPr lang="zh-CN" altLang="en-US" dirty="0"/>
          </a:p>
        </p:txBody>
      </p:sp>
    </p:spTree>
    <p:extLst>
      <p:ext uri="{BB962C8B-B14F-4D97-AF65-F5344CB8AC3E}">
        <p14:creationId xmlns:p14="http://schemas.microsoft.com/office/powerpoint/2010/main" val="23554997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6" grpId="0"/>
      <p:bldP spid="8"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436</TotalTime>
  <Words>613</Words>
  <Application>Microsoft Office PowerPoint</Application>
  <PresentationFormat>自定义</PresentationFormat>
  <Paragraphs>36</Paragraphs>
  <Slides>7</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7</vt:i4>
      </vt:variant>
    </vt:vector>
  </HeadingPairs>
  <TitlesOfParts>
    <vt:vector size="15" baseType="lpstr">
      <vt:lpstr>黑体</vt:lpstr>
      <vt:lpstr>楷体</vt:lpstr>
      <vt:lpstr>宋体</vt:lpstr>
      <vt:lpstr>微软雅黑</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Administrator</cp:lastModifiedBy>
  <cp:revision>447</cp:revision>
  <dcterms:created xsi:type="dcterms:W3CDTF">2020-11-06T05:24:00Z</dcterms:created>
  <dcterms:modified xsi:type="dcterms:W3CDTF">2025-09-17T14:55:11Z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